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71" r:id="rId4"/>
    <p:sldId id="258" r:id="rId5"/>
    <p:sldId id="264" r:id="rId6"/>
    <p:sldId id="266" r:id="rId7"/>
    <p:sldId id="267" r:id="rId8"/>
    <p:sldId id="268" r:id="rId9"/>
    <p:sldId id="269" r:id="rId10"/>
    <p:sldId id="262" r:id="rId11"/>
    <p:sldId id="257" r:id="rId12"/>
    <p:sldId id="272" r:id="rId13"/>
    <p:sldId id="273" r:id="rId14"/>
    <p:sldId id="274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196" autoAdjust="0"/>
  </p:normalViewPr>
  <p:slideViewPr>
    <p:cSldViewPr snapToGrid="0">
      <p:cViewPr varScale="1">
        <p:scale>
          <a:sx n="78" d="100"/>
          <a:sy n="78" d="100"/>
        </p:scale>
        <p:origin x="8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577E8-E80B-4EE0-9AE5-4EE128BC9BBD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28A63-A253-4981-B2AE-4844C6E2B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2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2865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Relevansi/kesesuaian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relevancy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merupakan tingkat keterkaitan tujuan maupun hasil/keluaran Program Studi Doktor Ilmu Kedokteran kebutuhan masyarakat di lingkungannya maupun secara global.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2865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Suasana akademik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academic atmosphere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merujuk pada iklim yang mendukung interaksi antara dosen dan mahasiswa, antara sesama mahasiswa, maupun antara sesama dosen untuk mengoptimalkan proses pembelajaran.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2865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Kepemimpinan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leadership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merujuk pada kemampuan untuk mengerahkan dan mengarahkan sumber daya dalam upaya mencapai tujuan program secara efektif dan efisien.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2865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Kelayakan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appropriateness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merupakan tingkat ketepatan unsur masukan, proses, keluaran, maupun tujuan program ditinjau dari ukuran ideal secara normatif.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2865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Kecukupan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adequacy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menunjukkan tingkat ketercapaian persyaratan ambang yang diperlukan untuk penyelenggaraan suatu program.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2865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Keberlanjutan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sustainability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menggambarkan keberlangsungan penyelenggaraan program yang mencakup ketersediaan masukan, aktivitas pembelajaran, maupun pencapaian hasil yang optimal.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2865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Selektivitas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selectivity)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menunjukkan bagaimana penyelenggara program memilih unsur masukan, aktivitas proses pembelajaran, maupun penentuan prioritas hasil/keluaran berdasarkan pertimbangan kemampuan/kapasitas yang dimiliki.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2865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Pemerataan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equity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adalah pemerataan untuk kesempatan untuk mendapatkan pendidikan.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2865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Efektivitas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effectiveness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adalah tingkat ketercapaian tujuan program yang telah ditetapkan yang diukur dari hasil/keluaran program.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2865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Produktivitas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productivity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menunjukkan tingkat keberhasilan proses pembelajaran yang dilakukan dalam memanfaatkan masukan.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2865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Efisiensi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efficiency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merujuk pada tingkat pemanfaatan masukan (sumber daya) yang digunakan untuk proses pembelajaran.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28A63-A253-4981-B2AE-4844C6E2BD6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85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796A9-031B-4C57-AE7F-3C5BA4ACFC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34CFB0-F668-4D57-883C-904B47E8D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7CEFF-D92C-4289-AB31-9DF0844C0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ED16-B02F-4B85-9FF7-60735CBCF63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1C0C7-E6F9-4D98-BEE0-547CAC569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4A630-E793-465D-819F-DAC032022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C337-B3E9-423B-B769-FC4CBBF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0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A3511-3199-41BB-BBD2-47DE25481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1BDF8-533F-4032-8301-9F9F57F43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15F09-C573-4CBA-AA81-084D09104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ED16-B02F-4B85-9FF7-60735CBCF63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BAD23-6832-4FDE-A2C5-9E2E8028F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F8D57-5F51-477A-AD14-423AB55A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C337-B3E9-423B-B769-FC4CBBF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697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4079B2-1FCA-406E-859B-D5EAD8C03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8F6693-0A10-4B7B-B86F-AA84C688F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67C01-C3A5-414B-9AAB-D11B6613D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ED16-B02F-4B85-9FF7-60735CBCF63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8EB35-34FE-49FA-AAB3-24C17380E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B44F0-CBD6-4076-8336-74DC2A39A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C337-B3E9-423B-B769-FC4CBBF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026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CCAB3-46AF-4B33-B1E5-431B48E11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F7CEA-2D96-457D-A724-D38014068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510EA-FB60-4278-82C0-7348903B5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ED16-B02F-4B85-9FF7-60735CBCF63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681A0-317A-48DC-9A49-11A197278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671B0-A781-4968-A882-2EF6309FA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C337-B3E9-423B-B769-FC4CBBF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48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AE67C-6561-4804-BCD7-F7FA91198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C18C8-6822-4C43-8763-B06976715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29975-4D87-4632-A18D-A65D1BECF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ED16-B02F-4B85-9FF7-60735CBCF63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83917-93EE-40A7-838D-ECA247AD9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74BFA-B90B-418C-B552-55B96276A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C337-B3E9-423B-B769-FC4CBBF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806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B7C69-A38B-4FA4-BACA-E39476911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234D0-AD21-470C-8E4F-3C72E24B86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BABE0D-5DD7-4201-A840-910EAB7DA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9F567A-2560-47D9-846F-AD7CEDF24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ED16-B02F-4B85-9FF7-60735CBCF63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9FF75-D509-4B6B-86F5-53984F36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5CB88-D57B-4A16-9B83-E6CF90175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C337-B3E9-423B-B769-FC4CBBF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55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BCC82-D547-4F8F-86F0-D984F627F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62FEA-700A-4893-AAC1-30B264E59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B30CFF-9E47-4E3E-B92F-1503994B4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C48615-AF79-4E96-8EE8-C13650EDE2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147854-3E22-41DD-A55C-F32B0460A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C7C313-A16B-44CA-917F-B33D8ABF1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ED16-B02F-4B85-9FF7-60735CBCF63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93723B-4A4B-4170-AEB0-3D71E9F9C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0A8740-406D-4AC5-8D03-3D1D9BD9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C337-B3E9-423B-B769-FC4CBBF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0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11BFD-42EC-4553-B4A1-7ACBA4243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083DE1-A916-4171-B897-1EA61EDB4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ED16-B02F-4B85-9FF7-60735CBCF63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12D775-CE63-4E09-BEC8-B44F21338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3B6B17-2F0E-4B85-90E4-121A65E6D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C337-B3E9-423B-B769-FC4CBBF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893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63D47B-D6F6-45D7-B2EE-004316A0F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ED16-B02F-4B85-9FF7-60735CBCF63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E8D70A-0EE6-4F0F-97CC-EE1945C2C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F2F837-EC9A-494C-9610-9C8987502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C337-B3E9-423B-B769-FC4CBBF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0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6F692-D3D5-4266-AEB8-59747F6DE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5CD53-CEFD-4352-99E8-BF20A7B52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717B8F-AE80-4A12-9A19-C9F16CBEB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40C574-1FD6-4D5F-BC9C-E4BA735EF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ED16-B02F-4B85-9FF7-60735CBCF63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38186B-CA4B-495C-910E-C75F50F9D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DE6DF-7FCF-40DD-8494-6BCBD2301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C337-B3E9-423B-B769-FC4CBBF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17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BD312-8763-44D4-B9B2-ACA092311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3507B6-0195-4460-B9A6-5493B40B9C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B5A995-63F2-4BC5-B5DC-5D04CD0E6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FA159-1664-4B05-9AB8-39AA8999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ED16-B02F-4B85-9FF7-60735CBCF63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591EE-41A5-4406-8C08-7BE09891E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2CE19B-D01E-47F8-8F2C-9C10130E0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C337-B3E9-423B-B769-FC4CBBF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5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00CCC7-DD7F-47A1-BF95-923097E60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FEB96-9B9F-4B0F-BCE5-66ABA0ADB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66589-81EE-4391-B1AE-2C46536405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AED16-B02F-4B85-9FF7-60735CBCF63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8CCF9-F45E-4868-B242-628F0CBCF1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31F00-B974-46FB-A2B3-51C4093AB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6C337-B3E9-423B-B769-FC4CBBF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61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pmi.unhas.ac.id/" TargetMode="External"/><Relationship Id="rId2" Type="http://schemas.openxmlformats.org/officeDocument/2006/relationships/hyperlink" Target="https://med.unhas.ac.id/mutu/spm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d.unhas.ac.id/mutu/laporan-kinerja-program-studi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med.unhas.ac.id/mut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KyB4fr1qyfck5q0-X-dW9IVWlCUneoUi/view?usp=shari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KyB4fr1qyfck5q0-X-dW9IVWlCUneoUi/view?usp=sharin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87FAD-D4DC-4F1D-BBD9-8F29E7605A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dirty="0" err="1"/>
              <a:t>Peranan</a:t>
            </a:r>
            <a:r>
              <a:rPr lang="en-US" sz="4800" b="1" dirty="0"/>
              <a:t> </a:t>
            </a:r>
            <a:r>
              <a:rPr lang="en-US" sz="4800" b="1" dirty="0" err="1"/>
              <a:t>Gugus</a:t>
            </a:r>
            <a:r>
              <a:rPr lang="en-US" sz="4800" b="1" dirty="0"/>
              <a:t> </a:t>
            </a:r>
            <a:r>
              <a:rPr lang="en-US" sz="4800" b="1" dirty="0" err="1"/>
              <a:t>Penjaminan</a:t>
            </a:r>
            <a:r>
              <a:rPr lang="en-US" sz="4800" b="1" dirty="0"/>
              <a:t> </a:t>
            </a:r>
            <a:r>
              <a:rPr lang="en-US" sz="4800" b="1" dirty="0" err="1"/>
              <a:t>Mutu</a:t>
            </a:r>
            <a:r>
              <a:rPr lang="en-US" sz="4800" b="1" dirty="0"/>
              <a:t> dan Alur </a:t>
            </a:r>
            <a:r>
              <a:rPr lang="en-US" sz="4800" b="1" dirty="0" err="1"/>
              <a:t>Pengajuan</a:t>
            </a:r>
            <a:r>
              <a:rPr lang="en-US" sz="4800" b="1" dirty="0"/>
              <a:t> </a:t>
            </a:r>
            <a:r>
              <a:rPr lang="en-US" sz="4800" b="1" dirty="0" err="1"/>
              <a:t>Reakreditasi</a:t>
            </a:r>
            <a:r>
              <a:rPr lang="en-US" sz="4800" b="1" dirty="0"/>
              <a:t> LAM-</a:t>
            </a:r>
            <a:r>
              <a:rPr lang="en-US" sz="4800" b="1" dirty="0" err="1"/>
              <a:t>PTKes</a:t>
            </a:r>
            <a:r>
              <a:rPr lang="en-US" sz="4800" b="1" dirty="0"/>
              <a:t> Prodi S3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CF46-9682-485B-A1AE-BE01834919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5918"/>
            <a:ext cx="9144000" cy="2387600"/>
          </a:xfrm>
        </p:spPr>
        <p:txBody>
          <a:bodyPr>
            <a:normAutofit/>
          </a:bodyPr>
          <a:lstStyle/>
          <a:p>
            <a:endParaRPr lang="en-US" sz="1800" dirty="0"/>
          </a:p>
          <a:p>
            <a:r>
              <a:rPr lang="en-US" sz="3000" b="1" dirty="0"/>
              <a:t>Aldian Irma Amaruddin</a:t>
            </a:r>
          </a:p>
          <a:p>
            <a:r>
              <a:rPr lang="en-US" sz="3600" b="1" dirty="0" err="1"/>
              <a:t>Gugus</a:t>
            </a:r>
            <a:r>
              <a:rPr lang="en-US" sz="3600" b="1" dirty="0"/>
              <a:t> </a:t>
            </a:r>
            <a:r>
              <a:rPr lang="en-US" sz="3600" b="1" dirty="0" err="1"/>
              <a:t>Penjaminan</a:t>
            </a:r>
            <a:r>
              <a:rPr lang="en-US" sz="3600" b="1" dirty="0"/>
              <a:t> </a:t>
            </a:r>
            <a:r>
              <a:rPr lang="en-US" sz="3600" b="1" dirty="0" err="1"/>
              <a:t>Mutu</a:t>
            </a:r>
            <a:r>
              <a:rPr lang="en-US" sz="3600" b="1" dirty="0"/>
              <a:t> FK </a:t>
            </a:r>
            <a:r>
              <a:rPr lang="en-US" sz="3600" b="1" dirty="0" err="1"/>
              <a:t>Unhas</a:t>
            </a:r>
            <a:endParaRPr lang="en-US" sz="3600" b="1" dirty="0"/>
          </a:p>
          <a:p>
            <a:r>
              <a:rPr lang="en-US" sz="1800" dirty="0" err="1"/>
              <a:t>Disampaikan</a:t>
            </a:r>
            <a:r>
              <a:rPr lang="en-US" sz="1800" dirty="0"/>
              <a:t> pada Workshop </a:t>
            </a:r>
            <a:r>
              <a:rPr lang="en-US" sz="1800" dirty="0" err="1"/>
              <a:t>Persiapan</a:t>
            </a:r>
            <a:r>
              <a:rPr lang="en-US" sz="1800" dirty="0"/>
              <a:t> Re-</a:t>
            </a:r>
            <a:r>
              <a:rPr lang="en-US" sz="1800" dirty="0" err="1"/>
              <a:t>akreditasi</a:t>
            </a:r>
            <a:r>
              <a:rPr lang="en-US" sz="1800" dirty="0"/>
              <a:t> LAM-</a:t>
            </a:r>
            <a:r>
              <a:rPr lang="en-US" sz="1800" dirty="0" err="1"/>
              <a:t>PTKes</a:t>
            </a:r>
            <a:endParaRPr lang="en-US" sz="1800" dirty="0"/>
          </a:p>
          <a:p>
            <a:r>
              <a:rPr lang="en-US" sz="1800" dirty="0"/>
              <a:t>Program </a:t>
            </a:r>
            <a:r>
              <a:rPr lang="en-US" sz="1800" dirty="0" err="1"/>
              <a:t>Studi</a:t>
            </a:r>
            <a:r>
              <a:rPr lang="en-US" sz="1800" dirty="0"/>
              <a:t> S3 Makassar, 2 </a:t>
            </a:r>
            <a:r>
              <a:rPr lang="en-US" sz="1800" dirty="0" err="1"/>
              <a:t>Agustus</a:t>
            </a:r>
            <a:r>
              <a:rPr lang="en-US" sz="1800" dirty="0"/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3251377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38DD1-B172-439B-935F-79DDB324F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Evaluasi</a:t>
            </a:r>
            <a:r>
              <a:rPr lang="en-US" b="1" dirty="0"/>
              <a:t> </a:t>
            </a:r>
            <a:r>
              <a:rPr lang="en-US" b="1" dirty="0" err="1"/>
              <a:t>Penjaminan</a:t>
            </a:r>
            <a:r>
              <a:rPr lang="en-US" b="1" dirty="0"/>
              <a:t> </a:t>
            </a:r>
            <a:r>
              <a:rPr lang="en-US" b="1" dirty="0" err="1"/>
              <a:t>Mutu</a:t>
            </a:r>
            <a:r>
              <a:rPr lang="en-US" b="1" dirty="0"/>
              <a:t> di FK </a:t>
            </a:r>
            <a:r>
              <a:rPr lang="en-US" b="1" dirty="0" err="1"/>
              <a:t>Unhas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96657-EBCA-41D4-8CFD-E567B10A2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Internal</a:t>
            </a:r>
          </a:p>
          <a:p>
            <a:pPr lvl="1"/>
            <a:r>
              <a:rPr lang="en-US" b="1" dirty="0"/>
              <a:t>Level</a:t>
            </a:r>
            <a:r>
              <a:rPr lang="en-US" dirty="0"/>
              <a:t> Universitas (LPMPP), </a:t>
            </a:r>
            <a:r>
              <a:rPr lang="en-US" dirty="0" err="1"/>
              <a:t>Fakultas</a:t>
            </a:r>
            <a:r>
              <a:rPr lang="en-US" dirty="0"/>
              <a:t> (GPM), </a:t>
            </a:r>
            <a:r>
              <a:rPr lang="en-US" dirty="0" err="1"/>
              <a:t>Departemen</a:t>
            </a:r>
            <a:r>
              <a:rPr lang="en-US" dirty="0"/>
              <a:t>/ Program </a:t>
            </a:r>
            <a:r>
              <a:rPr lang="en-US" dirty="0" err="1"/>
              <a:t>Studi</a:t>
            </a:r>
            <a:r>
              <a:rPr lang="en-US" dirty="0"/>
              <a:t> (UPM)</a:t>
            </a:r>
          </a:p>
          <a:p>
            <a:pPr lvl="1"/>
            <a:r>
              <a:rPr lang="en-US" b="1" dirty="0" err="1"/>
              <a:t>Acuan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SPMI (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, Manual </a:t>
            </a:r>
            <a:r>
              <a:rPr lang="en-US" dirty="0" err="1"/>
              <a:t>Mutu</a:t>
            </a:r>
            <a:r>
              <a:rPr lang="en-US" dirty="0"/>
              <a:t>, </a:t>
            </a:r>
            <a:r>
              <a:rPr lang="en-US" dirty="0" err="1"/>
              <a:t>Formulir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) </a:t>
            </a:r>
            <a:r>
              <a:rPr lang="en-US" dirty="0">
                <a:hlinkClick r:id="rId2"/>
              </a:rPr>
              <a:t>https://med.unhas.ac.id/mutu/spmi/</a:t>
            </a:r>
            <a:endParaRPr lang="en-US" dirty="0"/>
          </a:p>
          <a:p>
            <a:pPr lvl="1"/>
            <a:r>
              <a:rPr lang="en-US" b="1" dirty="0" err="1"/>
              <a:t>Evaluasi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AMI: </a:t>
            </a:r>
            <a:r>
              <a:rPr lang="en-US" dirty="0">
                <a:hlinkClick r:id="rId3"/>
              </a:rPr>
              <a:t>https://spmi.unhas.ac.id/</a:t>
            </a:r>
            <a:r>
              <a:rPr lang="en-US" dirty="0"/>
              <a:t> (auditor internal LPMPP) 2019-2021 (per-</a:t>
            </a:r>
            <a:r>
              <a:rPr lang="en-US" dirty="0" err="1"/>
              <a:t>tahun</a:t>
            </a:r>
            <a:r>
              <a:rPr lang="en-US" dirty="0"/>
              <a:t>); 2022-present (per-semester)</a:t>
            </a:r>
          </a:p>
          <a:p>
            <a:pPr lvl="2"/>
            <a:r>
              <a:rPr lang="en-US" dirty="0"/>
              <a:t>LKPS: </a:t>
            </a:r>
            <a:r>
              <a:rPr lang="en-US" dirty="0">
                <a:hlinkClick r:id="rId4"/>
              </a:rPr>
              <a:t>https://med.unhas.ac.id/mutu/laporan-kinerja-program-studi/</a:t>
            </a:r>
            <a:r>
              <a:rPr lang="en-US" dirty="0"/>
              <a:t> (Data </a:t>
            </a:r>
            <a:r>
              <a:rPr lang="en-US" dirty="0" err="1"/>
              <a:t>diupdate</a:t>
            </a:r>
            <a:r>
              <a:rPr lang="en-US" dirty="0"/>
              <a:t> per-semester)</a:t>
            </a:r>
          </a:p>
          <a:p>
            <a:pPr lvl="2"/>
            <a:r>
              <a:rPr lang="en-US" dirty="0"/>
              <a:t>Survey </a:t>
            </a:r>
            <a:r>
              <a:rPr lang="en-US" dirty="0" err="1"/>
              <a:t>Kepuasan</a:t>
            </a:r>
            <a:r>
              <a:rPr lang="en-US" dirty="0"/>
              <a:t> (per semester): </a:t>
            </a:r>
          </a:p>
          <a:p>
            <a:pPr lvl="3"/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/ </a:t>
            </a:r>
            <a:r>
              <a:rPr lang="en-US" dirty="0" err="1"/>
              <a:t>Residen</a:t>
            </a:r>
            <a:r>
              <a:rPr lang="en-US" dirty="0"/>
              <a:t> :  https://bit.ly/UBMHSW	</a:t>
            </a:r>
          </a:p>
          <a:p>
            <a:pPr lvl="3"/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Dosen</a:t>
            </a:r>
            <a:r>
              <a:rPr lang="en-US" dirty="0"/>
              <a:t> : https://bit.ly/UBDOSEN </a:t>
            </a:r>
          </a:p>
          <a:p>
            <a:pPr lvl="3"/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Tenaga </a:t>
            </a:r>
            <a:r>
              <a:rPr lang="en-US" dirty="0" err="1"/>
              <a:t>Pendidik</a:t>
            </a:r>
            <a:r>
              <a:rPr lang="en-US" dirty="0"/>
              <a:t> : https://bit.ly/UBTENDIK </a:t>
            </a:r>
          </a:p>
          <a:p>
            <a:r>
              <a:rPr lang="en-US" b="1" dirty="0" err="1"/>
              <a:t>Eksternal</a:t>
            </a:r>
            <a:endParaRPr lang="en-US" b="1" dirty="0"/>
          </a:p>
          <a:p>
            <a:pPr lvl="1"/>
            <a:r>
              <a:rPr lang="en-US" b="1" dirty="0"/>
              <a:t>Nasional: LAM-</a:t>
            </a:r>
            <a:r>
              <a:rPr lang="en-US" b="1" dirty="0" err="1"/>
              <a:t>PTKes</a:t>
            </a:r>
            <a:endParaRPr lang="en-US" b="1" dirty="0"/>
          </a:p>
          <a:p>
            <a:pPr lvl="1"/>
            <a:r>
              <a:rPr lang="en-US" b="1" dirty="0" err="1"/>
              <a:t>Internasional</a:t>
            </a:r>
            <a:r>
              <a:rPr lang="en-US" b="1" dirty="0"/>
              <a:t>: ASIIN</a:t>
            </a:r>
          </a:p>
        </p:txBody>
      </p:sp>
    </p:spTree>
    <p:extLst>
      <p:ext uri="{BB962C8B-B14F-4D97-AF65-F5344CB8AC3E}">
        <p14:creationId xmlns:p14="http://schemas.microsoft.com/office/powerpoint/2010/main" val="2023114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20D1A397-E24A-4C47-8ED5-A882D71CC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421" y="55705"/>
            <a:ext cx="8923725" cy="6746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2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36F01-43E7-3CAE-E078-4F09AD799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 </a:t>
            </a:r>
            <a:r>
              <a:rPr lang="en-US" dirty="0" err="1"/>
              <a:t>Kriteria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F120D-B432-E498-1E76-A15B10707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Dokumen</a:t>
            </a:r>
            <a:r>
              <a:rPr lang="en-US" dirty="0"/>
              <a:t> Kinerja Program </a:t>
            </a:r>
            <a:r>
              <a:rPr lang="en-US" dirty="0" err="1"/>
              <a:t>Studi</a:t>
            </a:r>
            <a:r>
              <a:rPr lang="en-US" dirty="0"/>
              <a:t> (DK)</a:t>
            </a:r>
          </a:p>
          <a:p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(LED)</a:t>
            </a:r>
          </a:p>
          <a:p>
            <a:endParaRPr lang="en-US" dirty="0"/>
          </a:p>
          <a:p>
            <a:r>
              <a:rPr lang="en-US" dirty="0"/>
              <a:t>Data UPPS : </a:t>
            </a:r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Tim </a:t>
            </a:r>
            <a:r>
              <a:rPr lang="en-US" dirty="0" err="1">
                <a:sym typeface="Wingdings" panose="05000000000000000000" pitchFamily="2" charset="2"/>
              </a:rPr>
              <a:t>Percepatan</a:t>
            </a:r>
            <a:r>
              <a:rPr lang="en-US" dirty="0">
                <a:sym typeface="Wingdings" panose="05000000000000000000" pitchFamily="2" charset="2"/>
              </a:rPr>
              <a:t> Data UPPS</a:t>
            </a:r>
          </a:p>
          <a:p>
            <a:pPr lvl="1"/>
            <a:r>
              <a:rPr lang="en-US" dirty="0" err="1">
                <a:sym typeface="Wingdings" panose="05000000000000000000" pitchFamily="2" charset="2"/>
              </a:rPr>
              <a:t>Tabel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dokumen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kinerja</a:t>
            </a:r>
            <a:r>
              <a:rPr lang="en-US" dirty="0">
                <a:sym typeface="Wingdings" panose="05000000000000000000" pitchFamily="2" charset="2"/>
              </a:rPr>
              <a:t>: </a:t>
            </a:r>
            <a:r>
              <a:rPr lang="en-US" dirty="0" err="1">
                <a:sym typeface="Wingdings" panose="05000000000000000000" pitchFamily="2" charset="2"/>
              </a:rPr>
              <a:t>bersurat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Dekan</a:t>
            </a:r>
            <a:r>
              <a:rPr lang="en-US" dirty="0">
                <a:sym typeface="Wingdings" panose="05000000000000000000" pitchFamily="2" charset="2"/>
              </a:rPr>
              <a:t>/WD2 </a:t>
            </a:r>
            <a:r>
              <a:rPr lang="en-US" dirty="0" err="1">
                <a:sym typeface="Wingdings" panose="05000000000000000000" pitchFamily="2" charset="2"/>
              </a:rPr>
              <a:t>untuk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akses</a:t>
            </a:r>
            <a:r>
              <a:rPr lang="en-US" dirty="0">
                <a:sym typeface="Wingdings" panose="05000000000000000000" pitchFamily="2" charset="2"/>
              </a:rPr>
              <a:t> data UPPS (</a:t>
            </a:r>
            <a:r>
              <a:rPr lang="en-US" dirty="0" err="1">
                <a:sym typeface="Wingdings" panose="05000000000000000000" pitchFamily="2" charset="2"/>
              </a:rPr>
              <a:t>Ketua</a:t>
            </a:r>
            <a:r>
              <a:rPr lang="en-US" dirty="0">
                <a:sym typeface="Wingdings" panose="05000000000000000000" pitchFamily="2" charset="2"/>
              </a:rPr>
              <a:t>: Dr. </a:t>
            </a:r>
            <a:r>
              <a:rPr lang="en-US" dirty="0" err="1">
                <a:sym typeface="Wingdings" panose="05000000000000000000" pitchFamily="2" charset="2"/>
              </a:rPr>
              <a:t>Asty</a:t>
            </a:r>
            <a:r>
              <a:rPr lang="en-US" dirty="0">
                <a:sym typeface="Wingdings" panose="05000000000000000000" pitchFamily="2" charset="2"/>
              </a:rPr>
              <a:t>) 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LED: </a:t>
            </a:r>
            <a:r>
              <a:rPr lang="en-US" dirty="0" err="1">
                <a:sym typeface="Wingdings" panose="05000000000000000000" pitchFamily="2" charset="2"/>
              </a:rPr>
              <a:t>sementara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persiapan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utk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penyusunan</a:t>
            </a:r>
            <a:r>
              <a:rPr lang="en-US" dirty="0">
                <a:sym typeface="Wingdings" panose="05000000000000000000" pitchFamily="2" charset="2"/>
              </a:rPr>
              <a:t> LED UPPS</a:t>
            </a:r>
            <a:endParaRPr lang="en-US" dirty="0"/>
          </a:p>
          <a:p>
            <a:r>
              <a:rPr lang="en-US" dirty="0"/>
              <a:t>Data PS: Program </a:t>
            </a:r>
            <a:r>
              <a:rPr lang="en-US" dirty="0" err="1"/>
              <a:t>Studi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636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03D37-F5BA-C772-7C44-8A8624397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11 </a:t>
            </a:r>
            <a:r>
              <a:rPr lang="en-US" b="1" dirty="0" err="1"/>
              <a:t>Dimensi</a:t>
            </a:r>
            <a:r>
              <a:rPr lang="en-US" b="1" dirty="0"/>
              <a:t> </a:t>
            </a:r>
            <a:r>
              <a:rPr lang="en-US" b="1" dirty="0" err="1"/>
              <a:t>Mutu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9 </a:t>
            </a:r>
            <a:r>
              <a:rPr lang="en-US" b="1" dirty="0" err="1"/>
              <a:t>Kriteria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3FC7F-EE1B-321A-96EE-06DBDF257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3253" y="1654280"/>
            <a:ext cx="5058747" cy="4612737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relevansi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relevancy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suasana akademik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academic atmosphere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kepemimpinan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leadership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kelayakan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appropriateness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kecukupan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adequacy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keberlanjutan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sustainability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selektivitas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selectivity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pemerataan (equity)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efektivitas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effectiveness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produktivitas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productivity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 dan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efisiensi (</a:t>
            </a:r>
            <a:r>
              <a:rPr lang="id-ID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efficiency</a:t>
            </a:r>
            <a:r>
              <a:rPr lang="id-ID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524452-534A-9EED-6CF2-0C12C069C5E7}"/>
              </a:ext>
            </a:extLst>
          </p:cNvPr>
          <p:cNvSpPr txBox="1"/>
          <p:nvPr/>
        </p:nvSpPr>
        <p:spPr>
          <a:xfrm>
            <a:off x="914401" y="1862030"/>
            <a:ext cx="5759320" cy="4197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Visi, misi, tujuan, dan strategi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Tata pamong, tata kelola, dan kerja sama 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Mahasiswa 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Sumber daya manusia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Keuangan, sarana dan prasarana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Pendidikan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Penelitian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Pengabdian kepada masyarakat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1847850" algn="l"/>
              </a:tabLst>
            </a:pPr>
            <a:r>
              <a:rPr lang="id-ID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Luaran dan capaian</a:t>
            </a:r>
            <a:r>
              <a:rPr lang="id-ID" sz="1800" b="1" cap="all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id-ID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pendidikan, penelitian, dan pengabdian kepada masyarakat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04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313B-D735-DDB5-29AF-BB013F536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Tim </a:t>
            </a:r>
            <a:r>
              <a:rPr lang="en-US" b="1" dirty="0" err="1"/>
              <a:t>Persiapan</a:t>
            </a:r>
            <a:r>
              <a:rPr lang="en-US" b="1" dirty="0"/>
              <a:t> </a:t>
            </a:r>
            <a:r>
              <a:rPr lang="en-US" b="1" dirty="0" err="1"/>
              <a:t>Akreditasi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B7964-2D4E-C9A1-F3E7-29302607D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Dokumen Kinerja diisi oleh suatu Tim Persiapan Akreditasi yang dibentuk dan diberi SK oleh pimpinan Unit Pengelola Program Studi Doktor Ilmu Kedokteran. 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id-ID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Tim Persiapan Akreditasi harus terdiri dari unsur Unit Pengelola Program Studi dan Program Studi Doktor Ilmu Kedokteran yang secara khusus ditugaskan untuk mempersiapkan data/informasi dan mengisi Dokumen Kinerja.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08383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301F1-2FF2-411F-A390-16EDCF41A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73BDF-D3EB-4927-8A1A-D55BE0092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Further questions:</a:t>
            </a:r>
          </a:p>
          <a:p>
            <a:pPr lvl="1"/>
            <a:r>
              <a:rPr lang="en-US" dirty="0"/>
              <a:t>gpm@med.unhas.ac.id</a:t>
            </a:r>
          </a:p>
          <a:p>
            <a:pPr lvl="1"/>
            <a:r>
              <a:rPr lang="en-US" dirty="0">
                <a:hlinkClick r:id="rId2"/>
              </a:rPr>
              <a:t>https://med.unhas.ac.id/mutu/</a:t>
            </a:r>
            <a:endParaRPr lang="en-US" dirty="0"/>
          </a:p>
          <a:p>
            <a:pPr lvl="1"/>
            <a:r>
              <a:rPr lang="en-US" dirty="0"/>
              <a:t>Kantor GPM, </a:t>
            </a:r>
            <a:r>
              <a:rPr lang="en-US" dirty="0" err="1"/>
              <a:t>Lantai</a:t>
            </a:r>
            <a:r>
              <a:rPr lang="en-US" dirty="0"/>
              <a:t> 2 FK </a:t>
            </a:r>
            <a:r>
              <a:rPr lang="en-US" dirty="0" err="1"/>
              <a:t>Unhas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032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06161-13CD-40B8-91FB-2300D4067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4FD32-49FB-4E48-80F2-E7F9F5989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Gugus</a:t>
            </a:r>
            <a:r>
              <a:rPr lang="en-US" dirty="0"/>
              <a:t> </a:t>
            </a:r>
            <a:r>
              <a:rPr lang="en-US" dirty="0" err="1"/>
              <a:t>Penjaminan</a:t>
            </a:r>
            <a:r>
              <a:rPr lang="en-US" dirty="0"/>
              <a:t> </a:t>
            </a:r>
            <a:r>
              <a:rPr lang="en-US" dirty="0" err="1"/>
              <a:t>Mutu</a:t>
            </a:r>
            <a:endParaRPr lang="en-US" dirty="0"/>
          </a:p>
          <a:p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Penjaminan</a:t>
            </a:r>
            <a:r>
              <a:rPr lang="en-US" dirty="0"/>
              <a:t> </a:t>
            </a:r>
            <a:r>
              <a:rPr lang="en-US" dirty="0" err="1"/>
              <a:t>Mutu</a:t>
            </a:r>
            <a:endParaRPr lang="en-US" dirty="0"/>
          </a:p>
          <a:p>
            <a:r>
              <a:rPr lang="en-US" dirty="0"/>
              <a:t>SPMI </a:t>
            </a:r>
            <a:r>
              <a:rPr lang="en-US" dirty="0">
                <a:sym typeface="Wingdings" panose="05000000000000000000" pitchFamily="2" charset="2"/>
              </a:rPr>
              <a:t> AMI  </a:t>
            </a:r>
            <a:r>
              <a:rPr lang="en-US" dirty="0" err="1">
                <a:sym typeface="Wingdings" panose="05000000000000000000" pitchFamily="2" charset="2"/>
              </a:rPr>
              <a:t>Unhas</a:t>
            </a:r>
            <a:endParaRPr lang="en-US" dirty="0"/>
          </a:p>
          <a:p>
            <a:r>
              <a:rPr lang="en-US" dirty="0"/>
              <a:t>SPME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Akreditasi</a:t>
            </a:r>
            <a:r>
              <a:rPr lang="en-US" dirty="0">
                <a:sym typeface="Wingdings" panose="05000000000000000000" pitchFamily="2" charset="2"/>
              </a:rPr>
              <a:t>  LAM-</a:t>
            </a:r>
            <a:r>
              <a:rPr lang="en-US" dirty="0" err="1">
                <a:sym typeface="Wingdings" panose="05000000000000000000" pitchFamily="2" charset="2"/>
              </a:rPr>
              <a:t>PTKes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Alur </a:t>
            </a:r>
            <a:r>
              <a:rPr lang="en-US" dirty="0" err="1">
                <a:sym typeface="Wingdings" panose="05000000000000000000" pitchFamily="2" charset="2"/>
              </a:rPr>
              <a:t>Pengajuan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Reakreditasi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08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F3368B-DCD4-8CCC-EDB6-48E34F53C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764" y="72099"/>
            <a:ext cx="11682472" cy="6713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216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EEEE0-FE63-4131-A4BB-9BB96A05F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Gugus</a:t>
            </a:r>
            <a:r>
              <a:rPr lang="en-US" dirty="0"/>
              <a:t> </a:t>
            </a:r>
            <a:r>
              <a:rPr lang="en-US" dirty="0" err="1"/>
              <a:t>Penjaminan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5AF53-A52E-4221-8BB6-2C7143D2E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6364"/>
            <a:ext cx="10515600" cy="45605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600" b="1" dirty="0" err="1"/>
              <a:t>Tugas</a:t>
            </a:r>
            <a:r>
              <a:rPr lang="en-US" sz="1600" b="1" dirty="0"/>
              <a:t> </a:t>
            </a:r>
            <a:r>
              <a:rPr lang="en-US" sz="1600" b="1" dirty="0" err="1"/>
              <a:t>merencanakan</a:t>
            </a:r>
            <a:r>
              <a:rPr lang="en-US" sz="1600" dirty="0"/>
              <a:t>, </a:t>
            </a:r>
            <a:r>
              <a:rPr lang="en-US" sz="1600" b="1" dirty="0" err="1"/>
              <a:t>menerapkan</a:t>
            </a:r>
            <a:r>
              <a:rPr lang="en-US" sz="1600" dirty="0"/>
              <a:t>, </a:t>
            </a:r>
            <a:r>
              <a:rPr lang="en-US" sz="1600" b="1" dirty="0" err="1"/>
              <a:t>mengendalikan</a:t>
            </a:r>
            <a:r>
              <a:rPr lang="en-US" sz="1600" dirty="0"/>
              <a:t> dan </a:t>
            </a:r>
            <a:r>
              <a:rPr lang="en-US" sz="1600" b="1" dirty="0" err="1"/>
              <a:t>mengembangkan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penjaminan</a:t>
            </a:r>
            <a:r>
              <a:rPr lang="en-US" sz="1600" dirty="0"/>
              <a:t> </a:t>
            </a:r>
            <a:r>
              <a:rPr lang="en-US" sz="1600" dirty="0" err="1"/>
              <a:t>mutu</a:t>
            </a:r>
            <a:r>
              <a:rPr lang="en-US" sz="1600" dirty="0"/>
              <a:t> </a:t>
            </a:r>
            <a:r>
              <a:rPr lang="en-US" sz="1600" dirty="0" err="1"/>
              <a:t>akademik</a:t>
            </a:r>
            <a:r>
              <a:rPr lang="en-US" sz="1600" dirty="0"/>
              <a:t> </a:t>
            </a:r>
            <a:r>
              <a:rPr lang="en-US" sz="1600" dirty="0" err="1"/>
              <a:t>fakultas</a:t>
            </a:r>
            <a:r>
              <a:rPr lang="en-US" sz="1600" dirty="0"/>
              <a:t> dan program </a:t>
            </a:r>
            <a:r>
              <a:rPr lang="en-US" sz="1600" dirty="0" err="1"/>
              <a:t>studi</a:t>
            </a:r>
            <a:r>
              <a:rPr lang="en-US" sz="1600" dirty="0"/>
              <a:t> yang </a:t>
            </a:r>
            <a:r>
              <a:rPr lang="en-US" sz="1600" dirty="0" err="1"/>
              <a:t>sejalan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Penjaminan</a:t>
            </a:r>
            <a:r>
              <a:rPr lang="en-US" sz="1600" dirty="0"/>
              <a:t> </a:t>
            </a:r>
            <a:r>
              <a:rPr lang="en-US" sz="1600" dirty="0" err="1"/>
              <a:t>Mutu</a:t>
            </a:r>
            <a:r>
              <a:rPr lang="en-US" sz="1600" dirty="0"/>
              <a:t> Internal (SPMI) </a:t>
            </a:r>
            <a:r>
              <a:rPr lang="en-US" sz="1600" dirty="0" err="1"/>
              <a:t>Unhas</a:t>
            </a:r>
            <a:r>
              <a:rPr lang="en-US" sz="1600" dirty="0"/>
              <a:t>, dan </a:t>
            </a:r>
            <a:r>
              <a:rPr lang="en-US" sz="1600" dirty="0" err="1"/>
              <a:t>bertanggungjawab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peningkatan</a:t>
            </a:r>
            <a:r>
              <a:rPr lang="en-US" sz="1600" dirty="0"/>
              <a:t> </a:t>
            </a:r>
            <a:r>
              <a:rPr lang="en-US" sz="1600" dirty="0" err="1"/>
              <a:t>mutu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berencana</a:t>
            </a:r>
            <a:r>
              <a:rPr lang="en-US" sz="1600" dirty="0"/>
              <a:t> dan </a:t>
            </a:r>
            <a:r>
              <a:rPr lang="en-US" sz="1600" dirty="0" err="1"/>
              <a:t>berkelanjutan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en-US" sz="1600" b="1" dirty="0" err="1"/>
              <a:t>Fungsi</a:t>
            </a:r>
            <a:r>
              <a:rPr lang="en-US" sz="1600" b="1" dirty="0"/>
              <a:t>:</a:t>
            </a:r>
          </a:p>
          <a:p>
            <a:pPr>
              <a:buFont typeface="+mj-lt"/>
              <a:buAutoNum type="arabicPeriod"/>
            </a:pPr>
            <a:r>
              <a:rPr lang="en-US" sz="1600" dirty="0" err="1">
                <a:effectLst/>
              </a:rPr>
              <a:t>Perumusan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kebijakan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mutu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akademik</a:t>
            </a:r>
            <a:r>
              <a:rPr lang="en-US" sz="1600" dirty="0">
                <a:effectLst/>
              </a:rPr>
              <a:t> yang </a:t>
            </a:r>
            <a:r>
              <a:rPr lang="en-US" sz="1600" dirty="0" err="1">
                <a:effectLst/>
              </a:rPr>
              <a:t>sejalan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dengan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kebijakan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mutu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akademik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Unhas</a:t>
            </a:r>
            <a:r>
              <a:rPr lang="en-US" sz="1600" dirty="0">
                <a:effectLst/>
              </a:rPr>
              <a:t>, </a:t>
            </a:r>
            <a:r>
              <a:rPr lang="en-US" sz="1600" dirty="0" err="1">
                <a:effectLst/>
              </a:rPr>
              <a:t>dalam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rangka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pencapaian</a:t>
            </a:r>
            <a:r>
              <a:rPr lang="en-US" sz="1600" dirty="0">
                <a:effectLst/>
              </a:rPr>
              <a:t> target </a:t>
            </a:r>
            <a:r>
              <a:rPr lang="en-US" sz="1600" dirty="0" err="1">
                <a:effectLst/>
              </a:rPr>
              <a:t>kinerja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akademik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fakultas</a:t>
            </a:r>
            <a:r>
              <a:rPr lang="en-US" sz="1600" dirty="0">
                <a:effectLst/>
              </a:rPr>
              <a:t> dan program </a:t>
            </a:r>
            <a:r>
              <a:rPr lang="en-US" sz="1600" dirty="0" err="1">
                <a:effectLst/>
              </a:rPr>
              <a:t>studi</a:t>
            </a:r>
            <a:r>
              <a:rPr lang="en-US" sz="1600" dirty="0">
                <a:effectLst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en-US" sz="1600" dirty="0" err="1">
                <a:effectLst/>
              </a:rPr>
              <a:t>Perumusan</a:t>
            </a:r>
            <a:r>
              <a:rPr lang="en-US" sz="1600" dirty="0">
                <a:effectLst/>
              </a:rPr>
              <a:t> dan </a:t>
            </a:r>
            <a:r>
              <a:rPr lang="en-US" sz="1600" dirty="0" err="1">
                <a:effectLst/>
              </a:rPr>
              <a:t>pengembangan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standar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mutu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akademik</a:t>
            </a:r>
            <a:r>
              <a:rPr lang="en-US" sz="1600" dirty="0">
                <a:effectLst/>
              </a:rPr>
              <a:t> yang </a:t>
            </a:r>
            <a:r>
              <a:rPr lang="en-US" sz="1600" dirty="0" err="1">
                <a:effectLst/>
              </a:rPr>
              <a:t>sejalan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dengan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standar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mutu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Unhas</a:t>
            </a:r>
            <a:r>
              <a:rPr lang="en-US" sz="1600" dirty="0">
                <a:effectLst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en-US" sz="1600" dirty="0" err="1">
                <a:effectLst/>
              </a:rPr>
              <a:t>Pelaksanaan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standar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mutu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akademik</a:t>
            </a:r>
            <a:r>
              <a:rPr lang="en-US" sz="1600" dirty="0">
                <a:effectLst/>
              </a:rPr>
              <a:t> dan </a:t>
            </a:r>
            <a:r>
              <a:rPr lang="en-US" sz="1600" dirty="0" err="1">
                <a:effectLst/>
              </a:rPr>
              <a:t>manajemen</a:t>
            </a:r>
            <a:r>
              <a:rPr lang="en-US" sz="1600" dirty="0">
                <a:effectLst/>
              </a:rPr>
              <a:t> yang </a:t>
            </a:r>
            <a:r>
              <a:rPr lang="en-US" sz="1600" dirty="0" err="1">
                <a:effectLst/>
              </a:rPr>
              <a:t>sejalan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dengan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standar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mutu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Unhas</a:t>
            </a:r>
            <a:r>
              <a:rPr lang="en-US" sz="1600" dirty="0">
                <a:effectLst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en-US" sz="1600" dirty="0" err="1">
                <a:effectLst/>
              </a:rPr>
              <a:t>Perumusan</a:t>
            </a:r>
            <a:r>
              <a:rPr lang="en-US" sz="1600" dirty="0">
                <a:effectLst/>
              </a:rPr>
              <a:t> manual </a:t>
            </a:r>
            <a:r>
              <a:rPr lang="en-US" sz="1600" dirty="0" err="1">
                <a:effectLst/>
              </a:rPr>
              <a:t>mutu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akademik</a:t>
            </a:r>
            <a:r>
              <a:rPr lang="en-US" sz="1600" dirty="0">
                <a:effectLst/>
              </a:rPr>
              <a:t> yang </a:t>
            </a:r>
            <a:r>
              <a:rPr lang="en-US" sz="1600" dirty="0" err="1">
                <a:effectLst/>
              </a:rPr>
              <a:t>sejalan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dengan</a:t>
            </a:r>
            <a:r>
              <a:rPr lang="en-US" sz="1600" dirty="0">
                <a:effectLst/>
              </a:rPr>
              <a:t> manual </a:t>
            </a:r>
            <a:r>
              <a:rPr lang="en-US" sz="1600" dirty="0" err="1">
                <a:effectLst/>
              </a:rPr>
              <a:t>mutu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Unhas</a:t>
            </a:r>
            <a:r>
              <a:rPr lang="en-US" sz="1600" dirty="0">
                <a:effectLst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en-US" sz="1600" dirty="0" err="1">
                <a:effectLst/>
              </a:rPr>
              <a:t>Pengembangan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sistem</a:t>
            </a:r>
            <a:r>
              <a:rPr lang="en-US" sz="1600" dirty="0">
                <a:effectLst/>
              </a:rPr>
              <a:t> monitoring dan </a:t>
            </a:r>
            <a:r>
              <a:rPr lang="en-US" sz="1600" dirty="0" err="1">
                <a:effectLst/>
              </a:rPr>
              <a:t>evaluasi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mutu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akademik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berbasis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sistem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informasi</a:t>
            </a:r>
            <a:r>
              <a:rPr lang="en-US" sz="1600" dirty="0">
                <a:effectLst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en-US" sz="1600" dirty="0" err="1">
                <a:effectLst/>
              </a:rPr>
              <a:t>Pelaksanaan</a:t>
            </a:r>
            <a:r>
              <a:rPr lang="en-US" sz="1600" dirty="0">
                <a:effectLst/>
              </a:rPr>
              <a:t> monitoring dan </a:t>
            </a:r>
            <a:r>
              <a:rPr lang="en-US" sz="1600" dirty="0" err="1">
                <a:effectLst/>
              </a:rPr>
              <a:t>evaluasi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kegiatan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jaminan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mutu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akademik</a:t>
            </a:r>
            <a:r>
              <a:rPr lang="en-US" sz="1600" dirty="0">
                <a:effectLst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en-US" sz="1600" dirty="0" err="1">
                <a:effectLst/>
              </a:rPr>
              <a:t>Penyampaian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laporan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hasil</a:t>
            </a:r>
            <a:r>
              <a:rPr lang="en-US" sz="1600" dirty="0">
                <a:effectLst/>
              </a:rPr>
              <a:t> monitoring dan </a:t>
            </a:r>
            <a:r>
              <a:rPr lang="en-US" sz="1600" dirty="0" err="1">
                <a:effectLst/>
              </a:rPr>
              <a:t>evaluasi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beserta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rekomendasinya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secara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tertulis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kepada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Dekan</a:t>
            </a:r>
            <a:r>
              <a:rPr lang="en-US" sz="1600" dirty="0">
                <a:effectLst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en-US" sz="1600" dirty="0" err="1">
                <a:effectLst/>
              </a:rPr>
              <a:t>Pelaksanaan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analisis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terhadap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tindak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lanjut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pelaksanaan</a:t>
            </a:r>
            <a:r>
              <a:rPr lang="en-US" sz="1600" dirty="0">
                <a:effectLst/>
              </a:rPr>
              <a:t> monitoring dan </a:t>
            </a:r>
            <a:r>
              <a:rPr lang="en-US" sz="1600" dirty="0" err="1">
                <a:effectLst/>
              </a:rPr>
              <a:t>evaluasi</a:t>
            </a:r>
            <a:r>
              <a:rPr lang="en-US" sz="1600" dirty="0">
                <a:effectLst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en-US" sz="1600" dirty="0" err="1">
                <a:effectLst/>
              </a:rPr>
              <a:t>Pemberian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rekomendasi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perbaikan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untuk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mencapai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sasaran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fakultas</a:t>
            </a:r>
            <a:r>
              <a:rPr lang="en-US" sz="1600" dirty="0">
                <a:effectLst/>
              </a:rPr>
              <a:t> dan program </a:t>
            </a:r>
            <a:r>
              <a:rPr lang="en-US" sz="1600" dirty="0" err="1">
                <a:effectLst/>
              </a:rPr>
              <a:t>studi</a:t>
            </a:r>
            <a:r>
              <a:rPr lang="en-US" sz="1600" dirty="0">
                <a:effectLst/>
              </a:rPr>
              <a:t>; dan</a:t>
            </a:r>
          </a:p>
          <a:p>
            <a:pPr>
              <a:buFont typeface="+mj-lt"/>
              <a:buAutoNum type="arabicPeriod"/>
            </a:pPr>
            <a:r>
              <a:rPr lang="en-US" sz="1600" dirty="0" err="1">
                <a:effectLst/>
              </a:rPr>
              <a:t>Pelaksanaan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tugas</a:t>
            </a:r>
            <a:r>
              <a:rPr lang="en-US" sz="1600" dirty="0">
                <a:effectLst/>
              </a:rPr>
              <a:t> lain yang </a:t>
            </a:r>
            <a:r>
              <a:rPr lang="en-US" sz="1600" dirty="0" err="1">
                <a:effectLst/>
              </a:rPr>
              <a:t>diberikan</a:t>
            </a:r>
            <a:r>
              <a:rPr lang="en-US" sz="1600" dirty="0">
                <a:effectLst/>
              </a:rPr>
              <a:t> oleh </a:t>
            </a:r>
            <a:r>
              <a:rPr lang="en-US" sz="1600" dirty="0" err="1">
                <a:effectLst/>
              </a:rPr>
              <a:t>dekan</a:t>
            </a:r>
            <a:r>
              <a:rPr lang="en-US" sz="1600" dirty="0">
                <a:effectLst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27CFA3-5119-4E1F-9025-2C628626E678}"/>
              </a:ext>
            </a:extLst>
          </p:cNvPr>
          <p:cNvSpPr txBox="1"/>
          <p:nvPr/>
        </p:nvSpPr>
        <p:spPr>
          <a:xfrm>
            <a:off x="4193309" y="6262255"/>
            <a:ext cx="7924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hlinkClick r:id="rId2"/>
              </a:rPr>
              <a:t>Surat Keputusan </a:t>
            </a:r>
            <a:r>
              <a:rPr lang="en-US" sz="1600" b="1" dirty="0" err="1">
                <a:hlinkClick r:id="rId2"/>
              </a:rPr>
              <a:t>Dekan</a:t>
            </a:r>
            <a:r>
              <a:rPr lang="en-US" sz="1600" b="1" dirty="0">
                <a:hlinkClick r:id="rId2"/>
              </a:rPr>
              <a:t> </a:t>
            </a:r>
            <a:r>
              <a:rPr lang="en-US" sz="1600" b="1" dirty="0" err="1">
                <a:hlinkClick r:id="rId2"/>
              </a:rPr>
              <a:t>Tentang</a:t>
            </a:r>
            <a:r>
              <a:rPr lang="en-US" sz="1600" b="1" dirty="0">
                <a:hlinkClick r:id="rId2"/>
              </a:rPr>
              <a:t> </a:t>
            </a:r>
            <a:r>
              <a:rPr lang="en-US" sz="1600" b="1" dirty="0" err="1">
                <a:hlinkClick r:id="rId2"/>
              </a:rPr>
              <a:t>Kebijakan</a:t>
            </a:r>
            <a:r>
              <a:rPr lang="en-US" sz="1600" b="1" dirty="0">
                <a:hlinkClick r:id="rId2"/>
              </a:rPr>
              <a:t> </a:t>
            </a:r>
            <a:r>
              <a:rPr lang="en-US" sz="1600" b="1" dirty="0" err="1">
                <a:hlinkClick r:id="rId2"/>
              </a:rPr>
              <a:t>Penjaminan</a:t>
            </a:r>
            <a:r>
              <a:rPr lang="en-US" sz="1600" b="1" dirty="0">
                <a:hlinkClick r:id="rId2"/>
              </a:rPr>
              <a:t> </a:t>
            </a:r>
            <a:r>
              <a:rPr lang="en-US" sz="1600" b="1" dirty="0" err="1">
                <a:hlinkClick r:id="rId2"/>
              </a:rPr>
              <a:t>Mutu</a:t>
            </a:r>
            <a:r>
              <a:rPr lang="en-US" sz="1600" b="1" dirty="0">
                <a:hlinkClick r:id="rId2"/>
              </a:rPr>
              <a:t> </a:t>
            </a:r>
            <a:r>
              <a:rPr lang="en-US" sz="1600" b="1" dirty="0" err="1">
                <a:hlinkClick r:id="rId2"/>
              </a:rPr>
              <a:t>Nomor</a:t>
            </a:r>
            <a:r>
              <a:rPr lang="en-US" sz="1600" b="1" dirty="0">
                <a:hlinkClick r:id="rId2"/>
              </a:rPr>
              <a:t> 47/UN4.6/KEP/2020 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790922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6ECE0-7F3F-4EED-AB7B-7078C9DB9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464"/>
            <a:ext cx="10515600" cy="1325563"/>
          </a:xfrm>
        </p:spPr>
        <p:txBody>
          <a:bodyPr/>
          <a:lstStyle/>
          <a:p>
            <a:r>
              <a:rPr lang="en-US" b="1" dirty="0" err="1"/>
              <a:t>Implementasi</a:t>
            </a:r>
            <a:r>
              <a:rPr lang="en-US" b="1" dirty="0"/>
              <a:t> </a:t>
            </a:r>
            <a:r>
              <a:rPr lang="en-US" b="1" dirty="0" err="1"/>
              <a:t>Penjaminan</a:t>
            </a:r>
            <a:r>
              <a:rPr lang="en-US" b="1" dirty="0"/>
              <a:t> </a:t>
            </a:r>
            <a:r>
              <a:rPr lang="en-US" b="1" dirty="0" err="1"/>
              <a:t>Mutu</a:t>
            </a:r>
            <a:r>
              <a:rPr lang="en-US" b="1" dirty="0"/>
              <a:t> di Program </a:t>
            </a:r>
            <a:r>
              <a:rPr lang="en-US" b="1" dirty="0" err="1"/>
              <a:t>Studi</a:t>
            </a:r>
            <a:endParaRPr lang="en-US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28707E5-D7EC-49D0-9648-03A5022F6C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07933"/>
            <a:ext cx="8532511" cy="3323571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48DD18-65C7-42C0-87D7-ADF16315BD7F}"/>
              </a:ext>
            </a:extLst>
          </p:cNvPr>
          <p:cNvSpPr txBox="1"/>
          <p:nvPr/>
        </p:nvSpPr>
        <p:spPr>
          <a:xfrm>
            <a:off x="4193309" y="6262255"/>
            <a:ext cx="7924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hlinkClick r:id="rId3"/>
              </a:rPr>
              <a:t>Surat Keputusan </a:t>
            </a:r>
            <a:r>
              <a:rPr lang="en-US" sz="1600" b="1" dirty="0" err="1">
                <a:hlinkClick r:id="rId3"/>
              </a:rPr>
              <a:t>Dekan</a:t>
            </a:r>
            <a:r>
              <a:rPr lang="en-US" sz="1600" b="1" dirty="0">
                <a:hlinkClick r:id="rId3"/>
              </a:rPr>
              <a:t> </a:t>
            </a:r>
            <a:r>
              <a:rPr lang="en-US" sz="1600" b="1" dirty="0" err="1">
                <a:hlinkClick r:id="rId3"/>
              </a:rPr>
              <a:t>Tentang</a:t>
            </a:r>
            <a:r>
              <a:rPr lang="en-US" sz="1600" b="1" dirty="0">
                <a:hlinkClick r:id="rId3"/>
              </a:rPr>
              <a:t> </a:t>
            </a:r>
            <a:r>
              <a:rPr lang="en-US" sz="1600" b="1" dirty="0" err="1">
                <a:hlinkClick r:id="rId3"/>
              </a:rPr>
              <a:t>Kebijakan</a:t>
            </a:r>
            <a:r>
              <a:rPr lang="en-US" sz="1600" b="1" dirty="0">
                <a:hlinkClick r:id="rId3"/>
              </a:rPr>
              <a:t> </a:t>
            </a:r>
            <a:r>
              <a:rPr lang="en-US" sz="1600" b="1" dirty="0" err="1">
                <a:hlinkClick r:id="rId3"/>
              </a:rPr>
              <a:t>Penjaminan</a:t>
            </a:r>
            <a:r>
              <a:rPr lang="en-US" sz="1600" b="1" dirty="0">
                <a:hlinkClick r:id="rId3"/>
              </a:rPr>
              <a:t> </a:t>
            </a:r>
            <a:r>
              <a:rPr lang="en-US" sz="1600" b="1" dirty="0" err="1">
                <a:hlinkClick r:id="rId3"/>
              </a:rPr>
              <a:t>Mutu</a:t>
            </a:r>
            <a:r>
              <a:rPr lang="en-US" sz="1600" b="1" dirty="0">
                <a:hlinkClick r:id="rId3"/>
              </a:rPr>
              <a:t> </a:t>
            </a:r>
            <a:r>
              <a:rPr lang="en-US" sz="1600" b="1" dirty="0" err="1">
                <a:hlinkClick r:id="rId3"/>
              </a:rPr>
              <a:t>Nomor</a:t>
            </a:r>
            <a:r>
              <a:rPr lang="en-US" sz="1600" b="1" dirty="0">
                <a:hlinkClick r:id="rId3"/>
              </a:rPr>
              <a:t> 47/UN4.6/KEP/2020 </a:t>
            </a:r>
            <a:endParaRPr lang="en-US" sz="1600" b="1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B8D195F-F4F3-76F9-C35D-0772E31B2734}"/>
              </a:ext>
            </a:extLst>
          </p:cNvPr>
          <p:cNvSpPr/>
          <p:nvPr/>
        </p:nvSpPr>
        <p:spPr>
          <a:xfrm>
            <a:off x="4098658" y="1903445"/>
            <a:ext cx="2171513" cy="447869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E9C4511-4352-A190-EE96-082ADADFB85E}"/>
              </a:ext>
            </a:extLst>
          </p:cNvPr>
          <p:cNvCxnSpPr>
            <a:cxnSpLocks/>
          </p:cNvCxnSpPr>
          <p:nvPr/>
        </p:nvCxnSpPr>
        <p:spPr>
          <a:xfrm>
            <a:off x="6279502" y="2090057"/>
            <a:ext cx="34056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BD9CAC0-9D7B-C657-B0FD-9B29DAF49D23}"/>
              </a:ext>
            </a:extLst>
          </p:cNvPr>
          <p:cNvSpPr txBox="1"/>
          <p:nvPr/>
        </p:nvSpPr>
        <p:spPr>
          <a:xfrm>
            <a:off x="9685176" y="1884783"/>
            <a:ext cx="2171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/>
              <a:t>Struktur</a:t>
            </a:r>
            <a:r>
              <a:rPr lang="en-US" sz="1600" b="1" dirty="0"/>
              <a:t> </a:t>
            </a:r>
            <a:r>
              <a:rPr lang="en-US" sz="1600" b="1" dirty="0" err="1"/>
              <a:t>baru</a:t>
            </a:r>
            <a:r>
              <a:rPr lang="en-US" sz="1600" b="1" dirty="0"/>
              <a:t>, Unit </a:t>
            </a:r>
            <a:r>
              <a:rPr lang="en-US" sz="1600" b="1" dirty="0" err="1"/>
              <a:t>Mutu</a:t>
            </a:r>
            <a:r>
              <a:rPr lang="en-US" sz="1600" b="1" dirty="0"/>
              <a:t> S3 </a:t>
            </a:r>
            <a:r>
              <a:rPr lang="en-US" sz="1600" b="1" dirty="0">
                <a:sym typeface="Wingdings" panose="05000000000000000000" pitchFamily="2" charset="2"/>
              </a:rPr>
              <a:t> </a:t>
            </a:r>
            <a:r>
              <a:rPr lang="en-US" sz="1600" b="1" dirty="0" err="1">
                <a:sym typeface="Wingdings" panose="05000000000000000000" pitchFamily="2" charset="2"/>
              </a:rPr>
              <a:t>diusulkan</a:t>
            </a:r>
            <a:r>
              <a:rPr lang="en-US" sz="1600" b="1" dirty="0">
                <a:sym typeface="Wingdings" panose="05000000000000000000" pitchFamily="2" charset="2"/>
              </a:rPr>
              <a:t> ke GPM   SK </a:t>
            </a:r>
            <a:r>
              <a:rPr lang="en-US" sz="1600" b="1" dirty="0" err="1">
                <a:sym typeface="Wingdings" panose="05000000000000000000" pitchFamily="2" charset="2"/>
              </a:rPr>
              <a:t>Dekan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0171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00626-27D8-4211-A201-B4022A3A6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BFE6E-1FF8-43BC-9058-578536E62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5AF1BA-CD2A-4525-986F-F028F7DA1F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4"/>
            <a:ext cx="10724187" cy="649287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6AF96190-4933-4826-AAED-39182810B795}"/>
              </a:ext>
            </a:extLst>
          </p:cNvPr>
          <p:cNvSpPr/>
          <p:nvPr/>
        </p:nvSpPr>
        <p:spPr>
          <a:xfrm>
            <a:off x="3094182" y="4571999"/>
            <a:ext cx="1736436" cy="1173018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B74AEE-9AFA-4078-8333-42FCA30C6A67}"/>
              </a:ext>
            </a:extLst>
          </p:cNvPr>
          <p:cNvSpPr txBox="1"/>
          <p:nvPr/>
        </p:nvSpPr>
        <p:spPr>
          <a:xfrm>
            <a:off x="5894774" y="6371470"/>
            <a:ext cx="411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Semua</a:t>
            </a:r>
            <a:r>
              <a:rPr lang="en-US" b="1" dirty="0"/>
              <a:t> </a:t>
            </a:r>
            <a:r>
              <a:rPr lang="en-US" b="1" dirty="0" err="1"/>
              <a:t>aspek</a:t>
            </a:r>
            <a:r>
              <a:rPr lang="en-US" b="1" dirty="0"/>
              <a:t>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siklus</a:t>
            </a:r>
            <a:r>
              <a:rPr lang="en-US" b="1" dirty="0"/>
              <a:t> PPEPP </a:t>
            </a:r>
          </a:p>
        </p:txBody>
      </p:sp>
    </p:spTree>
    <p:extLst>
      <p:ext uri="{BB962C8B-B14F-4D97-AF65-F5344CB8AC3E}">
        <p14:creationId xmlns:p14="http://schemas.microsoft.com/office/powerpoint/2010/main" val="9574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257B5-A597-4641-8161-4B0FB767E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Evaluasi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r>
              <a:rPr lang="en-US" b="1" dirty="0"/>
              <a:t> dan Audit Internal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F7E1B-7281-47F4-93C7-05ED66B10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err="1"/>
              <a:t>Definisi</a:t>
            </a:r>
            <a:r>
              <a:rPr lang="en-US" sz="3600" b="1" dirty="0"/>
              <a:t>: </a:t>
            </a:r>
            <a:r>
              <a:rPr lang="en-US" sz="3600" dirty="0" err="1"/>
              <a:t>usaha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mengetahui</a:t>
            </a:r>
            <a:r>
              <a:rPr lang="en-US" sz="3600" dirty="0"/>
              <a:t> </a:t>
            </a:r>
            <a:r>
              <a:rPr lang="en-US" sz="3600" dirty="0" err="1"/>
              <a:t>kondisi</a:t>
            </a:r>
            <a:r>
              <a:rPr lang="en-US" sz="3600" dirty="0"/>
              <a:t> </a:t>
            </a:r>
            <a:r>
              <a:rPr lang="en-US" sz="3600" dirty="0" err="1"/>
              <a:t>nyata</a:t>
            </a:r>
            <a:r>
              <a:rPr lang="en-US" sz="3600" dirty="0"/>
              <a:t> </a:t>
            </a:r>
            <a:r>
              <a:rPr lang="en-US" sz="3600" dirty="0" err="1"/>
              <a:t>suatu</a:t>
            </a:r>
            <a:r>
              <a:rPr lang="en-US" sz="3600" dirty="0"/>
              <a:t> proses </a:t>
            </a:r>
            <a:r>
              <a:rPr lang="en-US" sz="3600" dirty="0" err="1"/>
              <a:t>penyelenggaraan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r>
              <a:rPr lang="en-US" sz="3600" dirty="0"/>
              <a:t>. </a:t>
            </a:r>
          </a:p>
          <a:p>
            <a:r>
              <a:rPr lang="en-US" sz="3600" b="1" dirty="0" err="1"/>
              <a:t>Manfaat</a:t>
            </a:r>
            <a:r>
              <a:rPr lang="en-US" sz="3600" b="1" dirty="0"/>
              <a:t>: </a:t>
            </a:r>
            <a:r>
              <a:rPr lang="en-US" sz="3600" b="1" dirty="0" err="1"/>
              <a:t>capaian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r>
              <a:rPr lang="en-US" sz="3600" dirty="0"/>
              <a:t> </a:t>
            </a:r>
            <a:r>
              <a:rPr lang="en-US" sz="3600" dirty="0" err="1"/>
              <a:t>dapat</a:t>
            </a:r>
            <a:r>
              <a:rPr lang="en-US" sz="3600" dirty="0"/>
              <a:t> </a:t>
            </a:r>
            <a:r>
              <a:rPr lang="en-US" sz="3600" dirty="0" err="1"/>
              <a:t>diketahui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pasti</a:t>
            </a:r>
            <a:r>
              <a:rPr lang="en-US" sz="3600" dirty="0"/>
              <a:t> dan </a:t>
            </a:r>
            <a:r>
              <a:rPr lang="en-US" sz="3600" b="1" dirty="0" err="1"/>
              <a:t>tindakan</a:t>
            </a:r>
            <a:r>
              <a:rPr lang="en-US" sz="3600" dirty="0"/>
              <a:t>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b="1" dirty="0" err="1"/>
              <a:t>lanjut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b="1" dirty="0" err="1"/>
              <a:t>memperbaiki</a:t>
            </a:r>
            <a:r>
              <a:rPr lang="en-US" sz="3600" dirty="0"/>
              <a:t> </a:t>
            </a:r>
            <a:r>
              <a:rPr lang="en-US" sz="3600" dirty="0" err="1"/>
              <a:t>kinerja</a:t>
            </a:r>
            <a:r>
              <a:rPr lang="en-US" sz="3600" dirty="0"/>
              <a:t> </a:t>
            </a:r>
            <a:r>
              <a:rPr lang="en-US" sz="3600" dirty="0" err="1"/>
              <a:t>suatu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r>
              <a:rPr lang="en-US" sz="3600" dirty="0"/>
              <a:t> </a:t>
            </a:r>
            <a:r>
              <a:rPr lang="en-US" sz="3600" dirty="0" err="1"/>
              <a:t>dapat</a:t>
            </a:r>
            <a:r>
              <a:rPr lang="en-US" sz="3600" dirty="0"/>
              <a:t> </a:t>
            </a:r>
            <a:r>
              <a:rPr lang="en-US" sz="3600" dirty="0" err="1"/>
              <a:t>ditetapkan</a:t>
            </a:r>
            <a:r>
              <a:rPr lang="en-US" sz="3600" dirty="0"/>
              <a:t> </a:t>
            </a:r>
            <a:r>
              <a:rPr lang="en-US" sz="3600" b="1" dirty="0" err="1"/>
              <a:t>sesuai</a:t>
            </a:r>
            <a:r>
              <a:rPr lang="en-US" sz="3600" dirty="0"/>
              <a:t> </a:t>
            </a:r>
            <a:r>
              <a:rPr lang="en-US" sz="3600" b="1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visi</a:t>
            </a:r>
            <a:r>
              <a:rPr lang="en-US" sz="3600" dirty="0"/>
              <a:t> </a:t>
            </a:r>
            <a:r>
              <a:rPr lang="en-US" sz="3600" dirty="0" err="1"/>
              <a:t>serta</a:t>
            </a:r>
            <a:r>
              <a:rPr lang="en-US" sz="3600" dirty="0"/>
              <a:t> </a:t>
            </a:r>
            <a:r>
              <a:rPr lang="en-US" sz="3600" dirty="0" err="1"/>
              <a:t>misi</a:t>
            </a:r>
            <a:r>
              <a:rPr lang="en-US" sz="3600" dirty="0"/>
              <a:t> </a:t>
            </a:r>
            <a:r>
              <a:rPr lang="en-US" sz="3600" dirty="0" err="1"/>
              <a:t>institusi</a:t>
            </a:r>
            <a:r>
              <a:rPr lang="en-US" sz="3600" dirty="0"/>
              <a:t> </a:t>
            </a:r>
            <a:r>
              <a:rPr lang="en-US" sz="3600" dirty="0" err="1"/>
              <a:t>penyelenggara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74922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192C2-F923-43DB-A7D9-352F8824D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Tujuan</a:t>
            </a:r>
            <a:r>
              <a:rPr lang="en-US" b="1" dirty="0"/>
              <a:t>/ </a:t>
            </a:r>
            <a:r>
              <a:rPr lang="en-US" b="1" dirty="0" err="1"/>
              <a:t>Alasan</a:t>
            </a:r>
            <a:r>
              <a:rPr lang="en-US" b="1" dirty="0"/>
              <a:t> </a:t>
            </a:r>
            <a:r>
              <a:rPr lang="en-US" b="1" dirty="0" err="1"/>
              <a:t>Penyelenggaraan</a:t>
            </a:r>
            <a:r>
              <a:rPr lang="en-US" b="1" dirty="0"/>
              <a:t> </a:t>
            </a:r>
            <a:r>
              <a:rPr lang="en-US" b="1" dirty="0" err="1"/>
              <a:t>Evaluasi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r>
              <a:rPr lang="en-US" b="1" dirty="0"/>
              <a:t> </a:t>
            </a:r>
            <a:r>
              <a:rPr lang="en-US" b="1" dirty="0" err="1"/>
              <a:t>Satuan</a:t>
            </a:r>
            <a:r>
              <a:rPr lang="en-US" b="1" dirty="0"/>
              <a:t> Pendidikan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F0DE3-0033-4BD3-92F5-46330B573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Perlunya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b="1" dirty="0" err="1"/>
              <a:t>efektivitas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endParaRPr lang="en-US" dirty="0"/>
          </a:p>
          <a:p>
            <a:r>
              <a:rPr lang="en-US" dirty="0" err="1"/>
              <a:t>Perlunya</a:t>
            </a:r>
            <a:r>
              <a:rPr lang="en-US" dirty="0"/>
              <a:t> </a:t>
            </a:r>
            <a:r>
              <a:rPr lang="en-US" b="1" dirty="0" err="1"/>
              <a:t>mendokumentasikan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terpenuhi</a:t>
            </a:r>
            <a:endParaRPr lang="en-US" dirty="0"/>
          </a:p>
          <a:p>
            <a:r>
              <a:rPr lang="en-US" dirty="0" err="1"/>
              <a:t>Perlunya</a:t>
            </a:r>
            <a:r>
              <a:rPr lang="en-US" dirty="0"/>
              <a:t> </a:t>
            </a:r>
            <a:r>
              <a:rPr lang="en-US" b="1" dirty="0" err="1"/>
              <a:t>penyediaan</a:t>
            </a:r>
            <a:r>
              <a:rPr lang="en-US" dirty="0"/>
              <a:t> </a:t>
            </a:r>
            <a:r>
              <a:rPr lang="en-US" b="1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</a:t>
            </a:r>
          </a:p>
          <a:p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b="1" dirty="0" err="1"/>
              <a:t>perubahan</a:t>
            </a:r>
            <a:r>
              <a:rPr lang="en-US" dirty="0"/>
              <a:t> </a:t>
            </a:r>
            <a:r>
              <a:rPr lang="en-US" b="1" dirty="0"/>
              <a:t>program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efisiensi</a:t>
            </a:r>
            <a:endParaRPr lang="en-US" dirty="0"/>
          </a:p>
          <a:p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b="1" dirty="0" err="1"/>
              <a:t>kelebihan</a:t>
            </a:r>
            <a:r>
              <a:rPr lang="en-US" dirty="0"/>
              <a:t>, </a:t>
            </a:r>
            <a:r>
              <a:rPr lang="en-US" b="1" dirty="0" err="1"/>
              <a:t>kelemahan</a:t>
            </a:r>
            <a:r>
              <a:rPr lang="en-US" dirty="0"/>
              <a:t>, </a:t>
            </a:r>
            <a:r>
              <a:rPr lang="en-US" b="1" dirty="0" err="1"/>
              <a:t>peluang</a:t>
            </a:r>
            <a:r>
              <a:rPr lang="en-US" dirty="0"/>
              <a:t> dan </a:t>
            </a:r>
            <a:r>
              <a:rPr lang="en-US" b="1" dirty="0" err="1"/>
              <a:t>ancaman</a:t>
            </a:r>
            <a:r>
              <a:rPr lang="en-US" dirty="0"/>
              <a:t> pada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789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E8C79-0695-4DD3-A27A-FCD86D400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Manfaat</a:t>
            </a:r>
            <a:r>
              <a:rPr lang="en-US" b="1" dirty="0"/>
              <a:t> </a:t>
            </a:r>
            <a:r>
              <a:rPr lang="en-US" b="1" dirty="0" err="1"/>
              <a:t>evaluasi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8D799-B9C2-4781-8E68-157A0F4D3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</a:t>
            </a:r>
            <a:r>
              <a:rPr lang="en-US" dirty="0" err="1"/>
              <a:t>mutakhir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endParaRPr lang="en-US" dirty="0"/>
          </a:p>
          <a:p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endParaRPr lang="en-US" dirty="0"/>
          </a:p>
          <a:p>
            <a:r>
              <a:rPr lang="en-US" dirty="0" err="1"/>
              <a:t>kelebihan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endParaRPr lang="en-US" dirty="0"/>
          </a:p>
          <a:p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Pendidikan</a:t>
            </a:r>
          </a:p>
          <a:p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dan </a:t>
            </a:r>
            <a:r>
              <a:rPr lang="en-US" dirty="0" err="1"/>
              <a:t>investasi</a:t>
            </a:r>
            <a:r>
              <a:rPr lang="en-US" dirty="0"/>
              <a:t> pada </a:t>
            </a:r>
            <a:r>
              <a:rPr lang="en-US" dirty="0" err="1"/>
              <a:t>satuan</a:t>
            </a:r>
            <a:r>
              <a:rPr lang="en-US" dirty="0"/>
              <a:t> Pendidikan</a:t>
            </a:r>
          </a:p>
          <a:p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penjaminan</a:t>
            </a:r>
            <a:r>
              <a:rPr lang="en-US" dirty="0"/>
              <a:t> </a:t>
            </a:r>
            <a:r>
              <a:rPr lang="en-US" dirty="0" err="1"/>
              <a:t>mutu</a:t>
            </a:r>
            <a:endParaRPr lang="en-US" dirty="0"/>
          </a:p>
          <a:p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kesiapan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eksternal</a:t>
            </a:r>
            <a:endParaRPr lang="en-US" dirty="0"/>
          </a:p>
          <a:p>
            <a:r>
              <a:rPr lang="en-US" dirty="0" err="1"/>
              <a:t>kebermaknaan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396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1652</TotalTime>
  <Words>1054</Words>
  <Application>Microsoft Office PowerPoint</Application>
  <PresentationFormat>Widescreen</PresentationFormat>
  <Paragraphs>111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Office Theme</vt:lpstr>
      <vt:lpstr>Peranan Gugus Penjaminan Mutu dan Alur Pengajuan Reakreditasi LAM-PTKes Prodi S3</vt:lpstr>
      <vt:lpstr>Outline</vt:lpstr>
      <vt:lpstr>PowerPoint Presentation</vt:lpstr>
      <vt:lpstr>Tentang Gugus Penjaminan Mutu </vt:lpstr>
      <vt:lpstr>Implementasi Penjaminan Mutu di Program Studi</vt:lpstr>
      <vt:lpstr>PowerPoint Presentation</vt:lpstr>
      <vt:lpstr>Evaluasi diri dan Audit Internal </vt:lpstr>
      <vt:lpstr>Tujuan/ Alasan Penyelenggaraan Evaluasi Diri Satuan Pendidikan</vt:lpstr>
      <vt:lpstr>Manfaat evaluasi diri</vt:lpstr>
      <vt:lpstr>Evaluasi Penjaminan Mutu di FK Unhas</vt:lpstr>
      <vt:lpstr>PowerPoint Presentation</vt:lpstr>
      <vt:lpstr>9 Kriteria</vt:lpstr>
      <vt:lpstr>11 Dimensi Mutu dalam 9 Kriteria</vt:lpstr>
      <vt:lpstr>Tim Persiapan Akreditasi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Peranan Gugus Penjaminan Mutu dan Alur Pengajuan Reakreditasi LAM-PTKes Prodi Spesialis</dc:title>
  <dc:creator>Dian Amaruddin</dc:creator>
  <cp:lastModifiedBy>Dian Amaruddin</cp:lastModifiedBy>
  <cp:revision>10</cp:revision>
  <dcterms:created xsi:type="dcterms:W3CDTF">2022-02-24T08:23:23Z</dcterms:created>
  <dcterms:modified xsi:type="dcterms:W3CDTF">2022-08-02T06:37:26Z</dcterms:modified>
</cp:coreProperties>
</file>